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44"/>
  </p:notesMasterIdLst>
  <p:sldIdLst>
    <p:sldId id="1403" r:id="rId2"/>
    <p:sldId id="1876" r:id="rId3"/>
    <p:sldId id="1878" r:id="rId4"/>
    <p:sldId id="1896" r:id="rId5"/>
    <p:sldId id="1897" r:id="rId6"/>
    <p:sldId id="1879" r:id="rId7"/>
    <p:sldId id="1872" r:id="rId8"/>
    <p:sldId id="1873" r:id="rId9"/>
    <p:sldId id="1875" r:id="rId10"/>
    <p:sldId id="1898" r:id="rId11"/>
    <p:sldId id="1899" r:id="rId12"/>
    <p:sldId id="1905" r:id="rId13"/>
    <p:sldId id="1906" r:id="rId14"/>
    <p:sldId id="1918" r:id="rId15"/>
    <p:sldId id="1907" r:id="rId16"/>
    <p:sldId id="1903" r:id="rId17"/>
    <p:sldId id="1904" r:id="rId18"/>
    <p:sldId id="1917" r:id="rId19"/>
    <p:sldId id="1880" r:id="rId20"/>
    <p:sldId id="1920" r:id="rId21"/>
    <p:sldId id="1881" r:id="rId22"/>
    <p:sldId id="1882" r:id="rId23"/>
    <p:sldId id="1883" r:id="rId24"/>
    <p:sldId id="1901" r:id="rId25"/>
    <p:sldId id="1890" r:id="rId26"/>
    <p:sldId id="1902" r:id="rId27"/>
    <p:sldId id="1885" r:id="rId28"/>
    <p:sldId id="1922" r:id="rId29"/>
    <p:sldId id="1908" r:id="rId30"/>
    <p:sldId id="1909" r:id="rId31"/>
    <p:sldId id="1886" r:id="rId32"/>
    <p:sldId id="1911" r:id="rId33"/>
    <p:sldId id="1910" r:id="rId34"/>
    <p:sldId id="1916" r:id="rId35"/>
    <p:sldId id="1887" r:id="rId36"/>
    <p:sldId id="1915" r:id="rId37"/>
    <p:sldId id="1895" r:id="rId38"/>
    <p:sldId id="1914" r:id="rId39"/>
    <p:sldId id="1913" r:id="rId40"/>
    <p:sldId id="1912" r:id="rId41"/>
    <p:sldId id="1889" r:id="rId42"/>
    <p:sldId id="1919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2545" autoAdjust="0"/>
  </p:normalViewPr>
  <p:slideViewPr>
    <p:cSldViewPr>
      <p:cViewPr varScale="1">
        <p:scale>
          <a:sx n="67" d="100"/>
          <a:sy n="67" d="100"/>
        </p:scale>
        <p:origin x="40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E99C68-C846-4F1D-882A-13F2B7669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32A52-E9C1-4E98-9F27-0A6CC1B27314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221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pitchFamily="34" charset="0"/>
            </a:endParaRPr>
          </a:p>
        </p:txBody>
      </p:sp>
      <p:sp>
        <p:nvSpPr>
          <p:cNvPr id="2211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E0BC86-7DBE-49A2-BB33-7C9AC6D04F5C}" type="slidenum">
              <a:rPr lang="en-US" altLang="ru-RU" sz="1200"/>
              <a:pPr algn="r"/>
              <a:t>1</a:t>
            </a:fld>
            <a:endParaRPr lang="en-US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99C68-C846-4F1D-882A-13F2B7669A3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1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507D-FA8A-4291-BBC4-87C105192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E2A5-7C2D-4E3B-9D13-61C79E005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A87F-292E-4A76-824F-456EDEE1A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D31-F127-4A52-92BE-A1D542EA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05C-6570-4912-BFA4-290D7EA27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34B9-6449-42CC-9DB7-2E159CAC9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4CDF-2F48-4628-BC9E-084383C0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B5F9-3E4B-4AF5-9765-F1268AA09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D7BD-8768-48AE-8F74-7A94FD14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2157-6A8F-47AF-B20B-E7C1E6F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58B6-49A1-43F4-A4F6-356C2D6A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EE1DC-317C-41E8-86F4-82BEFB101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lado.ru/biblioteka_3/socialno-psihologicheskoe_testirovanie_obuchayuschihsya_obraz/" TargetMode="External"/><Relationship Id="rId2" Type="http://schemas.openxmlformats.org/officeDocument/2006/relationships/hyperlink" Target="https://psy.viro.edu.ru/index.php/84-o-tsentre/259-sotsialno-psikhologicheskoe-testirovanie-obuchayushchikhsya-v-2019-godu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304800"/>
            <a:ext cx="8305800" cy="5943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Информационно-мотивационная кампания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при организации </a:t>
            </a: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социально-психологического тестирования 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762000" y="5029200"/>
            <a:ext cx="7620000" cy="160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 sz="5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09764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 отношения человека к своей жизни, переживанию трудностей, разногласий с другими людьми и жизненных неприятностей, а также их преодолению.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вероятности вовлечения в зависимое поведение на основе соотношения факторов риска и факторов защиты, воздействующих на тестируемых.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1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СПТ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31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5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4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991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информированное согласие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принимают участие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старше, которые дали письменное информированное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обучающемуся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15 лет, он участвует в тестировании исключительно при наличии письменного информированного согласия одного из родителей (законных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обучающихся допускаются в аудитории во время тестирования в качестве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3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99" y="1066800"/>
            <a:ext cx="9027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СПТ даётся только добровольно, обязательно означает понимание целей тестирования, конфиденциальности процедуры и результатов, и возможности получения результата как самим обучающимся, так и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подчеркнуть, что такое согласие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ответственность образовательного учреждения за сохранность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отвечает непосредственно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мероприятия в рамках профилактики употребления наркотических и психоактивных веществ (социально-психологическое тестирование, профилактические медицинское осмотры, в случае выявленных фактов употребления наркотиков – медицинское сопровождение и реабилитация) являются исключительно добровольными и осуществляются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согласия обучающегося или родителей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представителей), согласия на каждую форму проводимой работы по профилактике.</a:t>
            </a:r>
          </a:p>
        </p:txBody>
      </p:sp>
    </p:spTree>
    <p:extLst>
      <p:ext uri="{BB962C8B-B14F-4D97-AF65-F5344CB8AC3E}">
        <p14:creationId xmlns:p14="http://schemas.microsoft.com/office/powerpoint/2010/main" val="255689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429000"/>
            <a:ext cx="1295401" cy="235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0997"/>
            <a:ext cx="1295400" cy="203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947744"/>
            <a:ext cx="7924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 законодательству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разглашение, некорректное хранение конфиденциальных данных предусмотрено административное или уголовное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наказание.</a:t>
            </a:r>
          </a:p>
          <a:p>
            <a:pPr lvl="0" algn="ctr"/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 не получить согласие любой ценой, а осознанно провести мотивационную, информационную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кампанию, 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основана на взаимном уважении и доверии, является частью непрерывной комплексной профилактической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3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6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914365"/>
            <a:ext cx="90678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социально-психологического тестирования образовательная организация использует персональные данные обучающегося (класс, возраст, пол, индивидуальные показатели результатов тестирования), осуществляет их хранение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СПТ и хранении информированных согласий обеспечивает директор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(руководитель) образовательной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при хранении и использовании результатов тестирования обязаны органы исполнительной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согласий – до момента отчисления обучающегося из образовательной организации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94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9327"/>
            <a:ext cx="151227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67501"/>
            <a:ext cx="15122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67501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endParaRPr lang="ru-RU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не может быть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раскрыта.</a:t>
            </a:r>
          </a:p>
          <a:p>
            <a:pPr algn="ctr"/>
            <a:endParaRPr lang="ru-RU" sz="3200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в обезличенной форме с приведением обобщенных данных по возрастной группе и образовательному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учреждению.</a:t>
            </a:r>
          </a:p>
        </p:txBody>
      </p:sp>
    </p:spTree>
    <p:extLst>
      <p:ext uri="{BB962C8B-B14F-4D97-AF65-F5344CB8AC3E}">
        <p14:creationId xmlns:p14="http://schemas.microsoft.com/office/powerpoint/2010/main" val="333959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в рамках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тестирования, носят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выраженный профилактический характер и не ставят целью наказание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употребление наркотических средств и психоактивных веществ.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результаты СПТ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основанием для применения мер дисциплинарного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03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3311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оценивает степень влияния факторов риска,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факторы защиты, позволяющие этому противостоять, адаптироваться, повысить психологическую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конфиденциальна, но не анонимна, что позволяет получить результаты самими обучающимися и родителями, получить персональные рекомендации по развитию психологической устойчивости.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5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454" y="147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53.4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8 января 1998 года № 3-ФЗ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средствах и психотропных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веществах»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03.07.2016)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01.01.2017)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944171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1.Социально-психологическое тестирование (далее – СПТ) является одной из форм профилактики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 Другой формой профилактики являются профилактические медицинские осмотры.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2.СПТ 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информированного согласия в письменной форме обучающихся,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либо информированного согласия в письменной форме одного из родителей или иного законного представителя обучающихся, не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3.Образовательные организации 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сведений, полученных в результате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5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по Единой методике проводится в отношении обучающихся 7-11 классов общеобразовательных учреждений и 1-2 курсов профессиональных и высших учебных учреждений в возрасте от 13 до 18 лет.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1242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СПТ в отношении обучающихся, осваивающих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общеобразовательные программы, реализуемые для глухих, слабослышащих, слепых, слабовидящих, с тяжёлыми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дефектами,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рекомендательный характер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1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4" y="1447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Получение информированного согласия.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Присвоение обучающемуся индивидуального кода, по которому он сможет заполнять тест,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указывая своих персональных данных в автоматизированной системе тестирования.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3.Информация о том, какой код присвоен тестируемому хранится на бумажном носителе в сейфе и доступ к нему имеет только психолог образовательной организации, соблюдение конфиденциальности данной информации охраняется законом РФ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ответственность).</a:t>
            </a:r>
          </a:p>
        </p:txBody>
      </p:sp>
    </p:spTree>
    <p:extLst>
      <p:ext uri="{BB962C8B-B14F-4D97-AF65-F5344CB8AC3E}">
        <p14:creationId xmlns:p14="http://schemas.microsoft.com/office/powerpoint/2010/main" val="4045637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74" y="1447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анкеты из 110 или 140 утверждений, на все из которых необходимо ответить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7-9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методика содержит 110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а также студентов колледжей и 1-2 курсов высших учебных заведений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содержит140 утверждений.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7" y="1143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завершению тестирования,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обработки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к психологу образовательной организации.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другие результаты представляются в обобщённом, статистическом виде.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6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0020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опредмеченная потребность.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состояние нужды в чём-либо.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мотивационная кампании при проведении СПТ– 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актуализации тех потребностей  родителей, обучающихся, педагогов, которые помогут им осознать, понять нужность данного исследования персонально им.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 информационно-разъяснительной деятельности и призвана актуализировать внутренние мотивы.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3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78" y="17526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контексте важно понять потребности участников каждой из целевой групп мотивационной кампании.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быть для них полезным, как поможет в развитии психологической устойчивости, какова роль СПТ в профилактической работе по снижению социальных рисков в жизни обучающихся и их родителей.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96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76400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эффективной мотивационной кампании специалистам нужно знать актуальные потребности родителей и обучающихся. Для этого можно провести беседы с родителями, опросы, услышать в личном общении о затруднениях в жизни, обучении у детей и подростков.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актуализации потребностей проводится информирование родителей о рисках, встречающихся в социальной, учебной среде.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85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педагогами важно донести информацию, что это не тест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такая формулировка неприемлема.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результаты исследования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строго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конфиденциальными.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будет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обобщённой форме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пояснением, что методика отражает степень актуального состояния социально-психологической среды подростка на момент проведения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35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Работа с педагогическим коллективом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запросу классный руководитель получает информацию о результатах СПТ в обобщённом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виде по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следующим показателям: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обучающихся, подлежащих тестированию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обучающихся, прошедших СПТ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ПВВ (повышенной вероятности вовлечения)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lang="ru-RU" sz="2400" b="1" baseline="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«латентного риска» вовлечения в зависимое поведение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выявленной группы «явного риска»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04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0" y="1754326"/>
            <a:ext cx="91070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подчеркнуть, что в методике есть вопросы, касающиеся взаимоотношений в школьном коллективе,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 немалой степени оказывают влияние все педагоги и работники школы, и что они своим поведением, отношением,  действиями способствуют формированию и поддержанию благоприятного социально-психологического климата как одного из факторов защиты, помогая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альтернативы неприемлемому поведению, или же, наоборот, могут не помогать этому, снижать психологическую устойчивость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1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регламентирует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проведения СПТ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обеспечения законности проводимого мероприятия, соблюдения прав обучающихся, конфиденциальности сведений, полученных по итогам исследования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9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37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" y="2438400"/>
            <a:ext cx="91403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такая информационная работа с педагогами может стать частью комплексной профилактической работы, направленной на снижение вероятности аддиктивного поведения в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обучающихся, формирование безопасной образовательной среды.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15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большая часть усилий в рамках 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 (законных представителей)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целью сбора информированных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деятельности понятно, доступно и аргументированно донести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СПТ.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зависит не только от информации, но и от её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преподнесения.</a:t>
            </a:r>
          </a:p>
          <a:p>
            <a:pPr algn="ctr">
              <a:spcAft>
                <a:spcPts val="1200"/>
              </a:spcAft>
            </a:pP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коем случае недопустимо говорить о тесте на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ложная информация.</a:t>
            </a:r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14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602516"/>
            <a:ext cx="90677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употребляющих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 вещества.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 социально-психологическую ситуацию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столько выявить негативные моменты в жизни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важный момент)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за счёт чего он с ними может справляться, что его может поддержать и достаточно ли ему этих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дальнейшей профилактической работы как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(группами),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в индивидуальном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85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755806"/>
            <a:ext cx="9067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организации проводится профилактическая работа по предупреждению неадаптивных форм поведения, обязательно расскажите родителям об этой работе, её мероприятиях, итогах, позитивных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этой профилактической 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планировать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выбрать те направления, цели профилактической деятельности, которые будут полезны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позволят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адаптироваться, развивать и проявлять                 	сильные стороны.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21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направлено на выявление социально-психологических условий, повышающие риск употребления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определение возможностей, которые помогут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избежать риска употребления.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мероприятия, реализуемые в рамках тестирования, носят выраженный профилактический характер и не ставят целью наказание за употребление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 средств и психоактивных веществ.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обучающийся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консультацию   психолога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результатам тестирования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376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967718"/>
            <a:ext cx="9067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важно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по итогам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это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самоисследования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позволит задуматься не только о своих слабых сторонах, но и сильных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качествах.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проходят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не в первый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то можно побуждать их интерес 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исследованию того,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поменялось за это время, и что на это могло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повлиять.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91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66800"/>
            <a:ext cx="9067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 о наличии 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наркотической  или  иной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зависимости, или фактов употребления психоактивных веществ.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048000"/>
            <a:ext cx="9067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мотивирования обучающихся для прохождения тестирования  рекомендуется проведение интерактивных занятий, игр, включающих такие активные методы работы, как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дискуссии, обсуждение полученной информации, практические задания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традиционные методы просвещения в этом случае малоэффективны.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55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45659"/>
              </p:ext>
            </p:extLst>
          </p:nvPr>
        </p:nvGraphicFramePr>
        <p:xfrm>
          <a:off x="0" y="1077218"/>
          <a:ext cx="9144000" cy="578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34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43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Важность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создания безопасной психологической среды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среды, единого профилактического пространства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профилактической работы в образовательном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Адекватное восприятие итогов СПТ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педагогического коллектива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26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09785"/>
              </p:ext>
            </p:extLst>
          </p:nvPr>
        </p:nvGraphicFramePr>
        <p:xfrm>
          <a:off x="0" y="1077218"/>
          <a:ext cx="9144000" cy="5780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2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80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098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семейной системы воспитания, взаимоотношений с родителями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Проводимая профилактическая работа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Получение рекомендаций по повышению психологической устойчивости обучающегося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проводимой профилактической работы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 в учебном,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семейном коллективе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родителей (законных представителей)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27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4895"/>
              </p:ext>
            </p:extLst>
          </p:nvPr>
        </p:nvGraphicFramePr>
        <p:xfrm>
          <a:off x="0" y="685800"/>
          <a:ext cx="91440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3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5834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Понятие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Значимость в жизнедеятельности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каждого участника коллектива в создании и поддержании благоприятного психологического климата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навыков рефлексии,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Самоисследование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чувства успешности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обучающихся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2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06682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СПТ,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формы прохождения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обучающимися, правила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конфиденциальности при проведении СПТ, получении и хранении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проводится ежегодно в соответствии с распорядительным актом руководителя образовательной организации, проводящей тестирование.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869540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31" y="156966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+mn-lt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подробные методические рекомендации по информационно-мотивационной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подробно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описаны основные направления мотивационной работы с педагогическим составом, родителями, обучающимися.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примеры построения такой деятельности, информационные материалы для работы с родителями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574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58" y="1676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использовать уже имеющиеся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разработки, можете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учитывая специфику вашей организации, возможно, вашего города, специфику родительского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9933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https://psy.viro.edu.ru/index.php/84-o-tsentre/259-sotsialno-psikhologicheskoe-testirovanie-obuchayushchikhsya-v-2019-godu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97" y="4648200"/>
            <a:ext cx="9061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http://centerlado.ru/biblioteka_3/socialno-psihologicheskoe_testirovanie_obuchayuschihsya_obraz/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244" y="73915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492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-8965" y="65608"/>
            <a:ext cx="9144000" cy="15890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34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психолого-педагогической, медицинской и социальной помощи «</a:t>
            </a:r>
            <a:r>
              <a:rPr lang="ru-RU" altLang="ru-RU" sz="34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  <a:endParaRPr lang="en-US" altLang="ru-RU" sz="34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581400" y="1752600"/>
            <a:ext cx="4807024" cy="4525963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3431" y="1752600"/>
            <a:ext cx="59226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можете обратиться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(343) 338-77-48</a:t>
            </a:r>
          </a:p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(904) 169-65-90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3200" b="1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</a:t>
            </a:r>
            <a:r>
              <a:rPr lang="en-US" sz="3200" b="1" dirty="0" err="1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ado</a:t>
            </a:r>
            <a:r>
              <a:rPr lang="en-US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  <a:endParaRPr lang="ru-RU" sz="3200" b="1" dirty="0">
              <a:solidFill>
                <a:srgbClr val="FF0066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http://centerlado.ru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/</a:t>
            </a:r>
          </a:p>
        </p:txBody>
      </p:sp>
      <p:pic>
        <p:nvPicPr>
          <p:cNvPr id="7" name="Picture 2" descr="C:\Users\Домашний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1" y="2204864"/>
            <a:ext cx="268180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7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43840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образовательной организации организует получение от обучающихся либо от их родителей (законных представителей) информированных согласий.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руководителя образовательной организации возложена задача по обеспечению соблюдения конфиденциальности при проведении СПТ, получении и хранении результатов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86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6002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руководителям государственных образовательных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проводящих СПТ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получения добровольных информированных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предписывается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разъяснительной работы с обучающимися и родителями (законными представителями) о порядке проведения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Информационно-мотивационная кампания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6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0"/>
            <a:ext cx="9144000" cy="155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Направления работы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555114"/>
            <a:ext cx="8305800" cy="49218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Информирование о целях СПТ,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методах и процедуре проведения,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законодательно-правовом обеспечении.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Мотивирование участников на получение значимых для себя результатов проводимого мероприятия.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Информирование о конфиденциальности данного исследования и всех применяемых мерах для защиты прав обучающихся.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4. Сбор добровольных информированных согласий.</a:t>
            </a:r>
            <a:endParaRPr lang="ru-RU" sz="28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5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7737"/>
            <a:ext cx="9144000" cy="173799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Участники мотивационной кампании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2362200"/>
            <a:ext cx="8534400" cy="3655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Педагогический коллектив образовательной организации.</a:t>
            </a:r>
          </a:p>
          <a:p>
            <a:pPr marL="0" indent="0" algn="ctr">
              <a:buFont typeface="Arial" pitchFamily="34" charset="0"/>
              <a:buNone/>
            </a:pPr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Родители (законные представители).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Обучающиеся.</a:t>
            </a:r>
            <a:endParaRPr lang="ru-RU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3820878"/>
            <a:ext cx="1412631" cy="21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09764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скрытой и явной рискогенности социально-психологических условий, формирующих психологическую готовность к аддиктивному (зависимому) поведению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лиц подросткового и юношеского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возраста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795087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заключения  о  наркотической  </a:t>
            </a:r>
            <a:endParaRPr lang="ru-RU" sz="3600" b="1" dirty="0" smtClean="0">
              <a:solidFill>
                <a:srgbClr val="FF006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 </a:t>
            </a: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val="33888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37177</TotalTime>
  <Words>2200</Words>
  <Application>Microsoft Office PowerPoint</Application>
  <PresentationFormat>Экран (4:3)</PresentationFormat>
  <Paragraphs>211</Paragraphs>
  <Slides>42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Corbel</vt:lpstr>
      <vt:lpstr>Georgia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User-2</cp:lastModifiedBy>
  <cp:revision>1265</cp:revision>
  <cp:lastPrinted>1601-01-01T00:00:00Z</cp:lastPrinted>
  <dcterms:created xsi:type="dcterms:W3CDTF">1601-01-01T00:00:00Z</dcterms:created>
  <dcterms:modified xsi:type="dcterms:W3CDTF">2021-06-07T05:11:52Z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